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4"/>
  </p:sldMasterIdLst>
  <p:notesMasterIdLst>
    <p:notesMasterId r:id="rId7"/>
  </p:notesMasterIdLst>
  <p:sldIdLst>
    <p:sldId id="257" r:id="rId5"/>
    <p:sldId id="263" r:id="rId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956103"/>
    <a:srgbClr val="FDD6C7"/>
    <a:srgbClr val="ED5D5D"/>
    <a:srgbClr val="A7E7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FB29E7-78D1-4343-A36B-65EF040D8919}" v="6" dt="2022-10-17T21:50:47.7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2" d="100"/>
          <a:sy n="72" d="100"/>
        </p:scale>
        <p:origin x="1027"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pe Cotner" userId="de3a1fdf-fd0f-44f8-ab7a-5fd5a780e1ea" providerId="ADAL" clId="{A8FB29E7-78D1-4343-A36B-65EF040D8919}"/>
    <pc:docChg chg="custSel delSld modSld modNotesMaster">
      <pc:chgData name="Hope Cotner" userId="de3a1fdf-fd0f-44f8-ab7a-5fd5a780e1ea" providerId="ADAL" clId="{A8FB29E7-78D1-4343-A36B-65EF040D8919}" dt="2022-10-17T21:50:47.753" v="33"/>
      <pc:docMkLst>
        <pc:docMk/>
      </pc:docMkLst>
      <pc:sldChg chg="addSp delSp modSp mod">
        <pc:chgData name="Hope Cotner" userId="de3a1fdf-fd0f-44f8-ab7a-5fd5a780e1ea" providerId="ADAL" clId="{A8FB29E7-78D1-4343-A36B-65EF040D8919}" dt="2022-10-17T21:50:38.067" v="32" actId="1038"/>
        <pc:sldMkLst>
          <pc:docMk/>
          <pc:sldMk cId="1062590935" sldId="257"/>
        </pc:sldMkLst>
        <pc:picChg chg="add del mod">
          <ac:chgData name="Hope Cotner" userId="de3a1fdf-fd0f-44f8-ab7a-5fd5a780e1ea" providerId="ADAL" clId="{A8FB29E7-78D1-4343-A36B-65EF040D8919}" dt="2022-10-17T21:49:27.660" v="15" actId="478"/>
          <ac:picMkLst>
            <pc:docMk/>
            <pc:sldMk cId="1062590935" sldId="257"/>
            <ac:picMk id="5" creationId="{64D66287-415C-1C20-6452-2A91FDB78D09}"/>
          </ac:picMkLst>
        </pc:picChg>
        <pc:picChg chg="add mod">
          <ac:chgData name="Hope Cotner" userId="de3a1fdf-fd0f-44f8-ab7a-5fd5a780e1ea" providerId="ADAL" clId="{A8FB29E7-78D1-4343-A36B-65EF040D8919}" dt="2022-10-17T21:50:38.067" v="32" actId="1038"/>
          <ac:picMkLst>
            <pc:docMk/>
            <pc:sldMk cId="1062590935" sldId="257"/>
            <ac:picMk id="10" creationId="{EFC89408-6880-C9CC-523D-F7FA13E03895}"/>
          </ac:picMkLst>
        </pc:picChg>
      </pc:sldChg>
      <pc:sldChg chg="del">
        <pc:chgData name="Hope Cotner" userId="de3a1fdf-fd0f-44f8-ab7a-5fd5a780e1ea" providerId="ADAL" clId="{A8FB29E7-78D1-4343-A36B-65EF040D8919}" dt="2022-10-17T21:29:46.700" v="0" actId="47"/>
        <pc:sldMkLst>
          <pc:docMk/>
          <pc:sldMk cId="1201135751" sldId="262"/>
        </pc:sldMkLst>
      </pc:sldChg>
      <pc:sldChg chg="addSp delSp modSp mod">
        <pc:chgData name="Hope Cotner" userId="de3a1fdf-fd0f-44f8-ab7a-5fd5a780e1ea" providerId="ADAL" clId="{A8FB29E7-78D1-4343-A36B-65EF040D8919}" dt="2022-10-17T21:50:47.753" v="33"/>
        <pc:sldMkLst>
          <pc:docMk/>
          <pc:sldMk cId="3034338321" sldId="263"/>
        </pc:sldMkLst>
        <pc:picChg chg="add del mod">
          <ac:chgData name="Hope Cotner" userId="de3a1fdf-fd0f-44f8-ab7a-5fd5a780e1ea" providerId="ADAL" clId="{A8FB29E7-78D1-4343-A36B-65EF040D8919}" dt="2022-10-17T21:49:23.477" v="14" actId="478"/>
          <ac:picMkLst>
            <pc:docMk/>
            <pc:sldMk cId="3034338321" sldId="263"/>
            <ac:picMk id="5" creationId="{2E6013E7-ACF9-92FC-04CB-4CAF4D0B0FB1}"/>
          </ac:picMkLst>
        </pc:picChg>
        <pc:picChg chg="add mod">
          <ac:chgData name="Hope Cotner" userId="de3a1fdf-fd0f-44f8-ab7a-5fd5a780e1ea" providerId="ADAL" clId="{A8FB29E7-78D1-4343-A36B-65EF040D8919}" dt="2022-10-17T21:50:47.753" v="33"/>
          <ac:picMkLst>
            <pc:docMk/>
            <pc:sldMk cId="3034338321" sldId="263"/>
            <ac:picMk id="6" creationId="{B9EBDDEE-6AE8-A531-3469-49A34F0D3C9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C6D742F9-0AA6-45CE-9668-179983A3C24C}" type="datetimeFigureOut">
              <a:rPr lang="en-US" smtClean="0"/>
              <a:t>10/17/2022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DB20167-028E-4BA6-923D-2A3F0951C6E8}" type="slidenum">
              <a:rPr lang="en-US" smtClean="0"/>
              <a:t>‹#›</a:t>
            </a:fld>
            <a:endParaRPr lang="en-US"/>
          </a:p>
        </p:txBody>
      </p:sp>
    </p:spTree>
    <p:extLst>
      <p:ext uri="{BB962C8B-B14F-4D97-AF65-F5344CB8AC3E}">
        <p14:creationId xmlns:p14="http://schemas.microsoft.com/office/powerpoint/2010/main" val="2647832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standard template that we use with colleges. It is a way for them to gather the required info for each content block. The template lists the information needed in each block so you can see what to enter. Think of it as a gathering place for all applicable map information. </a:t>
            </a:r>
          </a:p>
        </p:txBody>
      </p:sp>
      <p:sp>
        <p:nvSpPr>
          <p:cNvPr id="4" name="Slide Number Placeholder 3"/>
          <p:cNvSpPr>
            <a:spLocks noGrp="1"/>
          </p:cNvSpPr>
          <p:nvPr>
            <p:ph type="sldNum" sz="quarter" idx="5"/>
          </p:nvPr>
        </p:nvSpPr>
        <p:spPr/>
        <p:txBody>
          <a:bodyPr/>
          <a:lstStyle/>
          <a:p>
            <a:fld id="{B80954D0-3602-47D1-B8C3-05156D09267F}" type="slidenum">
              <a:rPr lang="en-US" smtClean="0"/>
              <a:pPr/>
              <a:t>1</a:t>
            </a:fld>
            <a:endParaRPr lang="en-US"/>
          </a:p>
        </p:txBody>
      </p:sp>
    </p:spTree>
    <p:extLst>
      <p:ext uri="{BB962C8B-B14F-4D97-AF65-F5344CB8AC3E}">
        <p14:creationId xmlns:p14="http://schemas.microsoft.com/office/powerpoint/2010/main" val="20501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standard template that we use with colleges. It is a way for them to gather the required info for each content block. The template lists the information needed in each block so you can see what to enter. Think of it as a gathering place for all applicable map information. </a:t>
            </a:r>
          </a:p>
        </p:txBody>
      </p:sp>
      <p:sp>
        <p:nvSpPr>
          <p:cNvPr id="4" name="Slide Number Placeholder 3"/>
          <p:cNvSpPr>
            <a:spLocks noGrp="1"/>
          </p:cNvSpPr>
          <p:nvPr>
            <p:ph type="sldNum" sz="quarter" idx="5"/>
          </p:nvPr>
        </p:nvSpPr>
        <p:spPr/>
        <p:txBody>
          <a:bodyPr/>
          <a:lstStyle/>
          <a:p>
            <a:fld id="{B80954D0-3602-47D1-B8C3-05156D09267F}" type="slidenum">
              <a:rPr lang="en-US" smtClean="0"/>
              <a:pPr/>
              <a:t>2</a:t>
            </a:fld>
            <a:endParaRPr lang="en-US"/>
          </a:p>
        </p:txBody>
      </p:sp>
    </p:spTree>
    <p:extLst>
      <p:ext uri="{BB962C8B-B14F-4D97-AF65-F5344CB8AC3E}">
        <p14:creationId xmlns:p14="http://schemas.microsoft.com/office/powerpoint/2010/main" val="2825071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endParaRPr lang="en-US"/>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endParaRPr lang="en-US"/>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a:t>Subtitle in this line</a:t>
            </a:r>
            <a:endParaRPr lang="ko-KR" altLang="en-US"/>
          </a:p>
        </p:txBody>
      </p:sp>
    </p:spTree>
    <p:extLst>
      <p:ext uri="{BB962C8B-B14F-4D97-AF65-F5344CB8AC3E}">
        <p14:creationId xmlns:p14="http://schemas.microsoft.com/office/powerpoint/2010/main" val="1554533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4189" r:id="rId2"/>
    <p:sldLayoutId id="2147484195" r:id="rId3"/>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96298A50-F305-42C8-8CBF-22058809DDE1}"/>
              </a:ext>
            </a:extLst>
          </p:cNvPr>
          <p:cNvSpPr/>
          <p:nvPr/>
        </p:nvSpPr>
        <p:spPr>
          <a:xfrm>
            <a:off x="4960240" y="1792910"/>
            <a:ext cx="2224313" cy="4525168"/>
          </a:xfrm>
          <a:prstGeom prst="roundRect">
            <a:avLst>
              <a:gd name="adj" fmla="val 10715"/>
            </a:avLst>
          </a:prstGeom>
          <a:solidFill>
            <a:schemeClr val="accent4">
              <a:lumMod val="20000"/>
              <a:lumOff val="80000"/>
            </a:schemeClr>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55" name="Rounded Rectangle 7">
            <a:extLst>
              <a:ext uri="{FF2B5EF4-FFF2-40B4-BE49-F238E27FC236}">
                <a16:creationId xmlns:a16="http://schemas.microsoft.com/office/drawing/2014/main" id="{775EC7B2-04AA-4705-83ED-CA346545D3F8}"/>
              </a:ext>
            </a:extLst>
          </p:cNvPr>
          <p:cNvSpPr/>
          <p:nvPr/>
        </p:nvSpPr>
        <p:spPr>
          <a:xfrm>
            <a:off x="277928" y="1816587"/>
            <a:ext cx="2264374" cy="4536599"/>
          </a:xfrm>
          <a:prstGeom prst="roundRect">
            <a:avLst>
              <a:gd name="adj" fmla="val 10715"/>
            </a:avLst>
          </a:prstGeom>
          <a:solidFill>
            <a:schemeClr val="accent2">
              <a:lumMod val="20000"/>
              <a:lumOff val="80000"/>
            </a:scheme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Title 3"/>
          <p:cNvSpPr>
            <a:spLocks noGrp="1"/>
          </p:cNvSpPr>
          <p:nvPr>
            <p:ph type="title"/>
          </p:nvPr>
        </p:nvSpPr>
        <p:spPr>
          <a:xfrm>
            <a:off x="232982" y="191736"/>
            <a:ext cx="7071338" cy="775778"/>
          </a:xfrm>
          <a:noFill/>
        </p:spPr>
        <p:txBody>
          <a:bodyPr>
            <a:normAutofit/>
          </a:bodyPr>
          <a:lstStyle/>
          <a:p>
            <a:pPr algn="l"/>
            <a:r>
              <a:rPr lang="en-US" sz="2400" dirty="0">
                <a:solidFill>
                  <a:schemeClr val="tx1"/>
                </a:solidFill>
                <a:latin typeface="Calibri" panose="020F0502020204030204" pitchFamily="34" charset="0"/>
                <a:cs typeface="Calibri" panose="020F0502020204030204" pitchFamily="34" charset="0"/>
              </a:rPr>
              <a:t>Name of Career Pathway</a:t>
            </a:r>
          </a:p>
        </p:txBody>
      </p:sp>
      <p:sp>
        <p:nvSpPr>
          <p:cNvPr id="53" name="Text Placeholder 52"/>
          <p:cNvSpPr>
            <a:spLocks noGrp="1"/>
          </p:cNvSpPr>
          <p:nvPr>
            <p:ph type="body" sz="quarter" idx="41"/>
          </p:nvPr>
        </p:nvSpPr>
        <p:spPr>
          <a:xfrm>
            <a:off x="393220" y="768179"/>
            <a:ext cx="6911100" cy="419379"/>
          </a:xfrm>
        </p:spPr>
        <p:txBody>
          <a:bodyPr/>
          <a:lstStyle/>
          <a:p>
            <a:pPr algn="l"/>
            <a:r>
              <a:rPr lang="en-US" sz="1800" dirty="0">
                <a:solidFill>
                  <a:schemeClr val="tx1"/>
                </a:solidFill>
                <a:latin typeface="Calibri" panose="020F0502020204030204" pitchFamily="34" charset="0"/>
                <a:cs typeface="Calibri" panose="020F0502020204030204" pitchFamily="34" charset="0"/>
              </a:rPr>
              <a:t>&lt;Program Hyperlink&gt;</a:t>
            </a:r>
          </a:p>
        </p:txBody>
      </p:sp>
      <p:sp>
        <p:nvSpPr>
          <p:cNvPr id="234" name="Rounded Rectangle 6">
            <a:extLst>
              <a:ext uri="{FF2B5EF4-FFF2-40B4-BE49-F238E27FC236}">
                <a16:creationId xmlns:a16="http://schemas.microsoft.com/office/drawing/2014/main" id="{D38D2C67-485F-43F1-80CF-000620F5469F}"/>
              </a:ext>
            </a:extLst>
          </p:cNvPr>
          <p:cNvSpPr/>
          <p:nvPr/>
        </p:nvSpPr>
        <p:spPr>
          <a:xfrm>
            <a:off x="9649771" y="1816587"/>
            <a:ext cx="2145019" cy="4525167"/>
          </a:xfrm>
          <a:prstGeom prst="roundRect">
            <a:avLst>
              <a:gd name="adj" fmla="val 10715"/>
            </a:avLst>
          </a:prstGeom>
          <a:solidFill>
            <a:schemeClr val="accent1">
              <a:lumMod val="20000"/>
              <a:lumOff val="80000"/>
            </a:schemeClr>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5" name="Rounded Rectangle 7">
            <a:extLst>
              <a:ext uri="{FF2B5EF4-FFF2-40B4-BE49-F238E27FC236}">
                <a16:creationId xmlns:a16="http://schemas.microsoft.com/office/drawing/2014/main" id="{809556D8-C6A4-433B-95A9-A683E4A46B48}"/>
              </a:ext>
            </a:extLst>
          </p:cNvPr>
          <p:cNvSpPr/>
          <p:nvPr/>
        </p:nvSpPr>
        <p:spPr>
          <a:xfrm>
            <a:off x="2641601" y="1816588"/>
            <a:ext cx="2244344" cy="4536598"/>
          </a:xfrm>
          <a:prstGeom prst="roundRect">
            <a:avLst>
              <a:gd name="adj" fmla="val 10715"/>
            </a:avLst>
          </a:prstGeom>
          <a:solidFill>
            <a:srgbClr val="FDD6C7"/>
          </a:solidFill>
          <a:ln w="38100">
            <a:solidFill>
              <a:srgbClr val="ED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6" name="Rounded Rectangle 8">
            <a:extLst>
              <a:ext uri="{FF2B5EF4-FFF2-40B4-BE49-F238E27FC236}">
                <a16:creationId xmlns:a16="http://schemas.microsoft.com/office/drawing/2014/main" id="{47A54AF0-F533-427F-9D59-6B65608E0A27}"/>
              </a:ext>
            </a:extLst>
          </p:cNvPr>
          <p:cNvSpPr/>
          <p:nvPr/>
        </p:nvSpPr>
        <p:spPr>
          <a:xfrm>
            <a:off x="7284720" y="1816588"/>
            <a:ext cx="2265680" cy="4525168"/>
          </a:xfrm>
          <a:prstGeom prst="roundRect">
            <a:avLst>
              <a:gd name="adj" fmla="val 10715"/>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a16="http://schemas.microsoft.com/office/drawing/2014/main" id="{11AC8663-A275-4DD6-91F2-317DE04E6FAC}"/>
              </a:ext>
            </a:extLst>
          </p:cNvPr>
          <p:cNvSpPr/>
          <p:nvPr/>
        </p:nvSpPr>
        <p:spPr>
          <a:xfrm>
            <a:off x="102870" y="1691387"/>
            <a:ext cx="11981161" cy="338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TextBox 238">
            <a:extLst>
              <a:ext uri="{FF2B5EF4-FFF2-40B4-BE49-F238E27FC236}">
                <a16:creationId xmlns:a16="http://schemas.microsoft.com/office/drawing/2014/main" id="{DA4E7DBC-9470-46FE-BE64-E8B1896C348B}"/>
              </a:ext>
            </a:extLst>
          </p:cNvPr>
          <p:cNvSpPr txBox="1"/>
          <p:nvPr/>
        </p:nvSpPr>
        <p:spPr>
          <a:xfrm>
            <a:off x="2691756" y="2135604"/>
            <a:ext cx="2094022" cy="2092881"/>
          </a:xfrm>
          <a:prstGeom prst="rect">
            <a:avLst/>
          </a:prstGeom>
          <a:noFill/>
        </p:spPr>
        <p:txBody>
          <a:bodyPr wrap="square" rtlCol="0">
            <a:spAutoFit/>
          </a:bodyPr>
          <a:lstStyle/>
          <a:p>
            <a:r>
              <a:rPr lang="en-US" sz="1000" dirty="0"/>
              <a:t>Use this space to identify certificates within this pathway that stack toward the degree. </a:t>
            </a:r>
          </a:p>
          <a:p>
            <a:endParaRPr lang="en-US" sz="1000" dirty="0"/>
          </a:p>
          <a:p>
            <a:r>
              <a:rPr lang="en-US" sz="1000" b="1" i="1" dirty="0"/>
              <a:t>For each, list:</a:t>
            </a:r>
            <a:endParaRPr lang="en-US" sz="1000" b="1" dirty="0"/>
          </a:p>
          <a:p>
            <a:pPr marL="171450" lvl="0" indent="-171450">
              <a:buFont typeface="Arial" panose="020B0604020202020204" pitchFamily="34" charset="0"/>
              <a:buChar char="•"/>
            </a:pPr>
            <a:r>
              <a:rPr lang="en-US" sz="1000" dirty="0"/>
              <a:t>Name of certificate</a:t>
            </a:r>
            <a:endParaRPr lang="en-US" sz="1000" dirty="0">
              <a:cs typeface="Calibri"/>
            </a:endParaRPr>
          </a:p>
          <a:p>
            <a:pPr marL="171450" lvl="0" indent="-171450">
              <a:buFont typeface="Arial" panose="020B0604020202020204" pitchFamily="34" charset="0"/>
              <a:buChar char="•"/>
            </a:pPr>
            <a:r>
              <a:rPr lang="en-US" sz="1000" dirty="0"/>
              <a:t># of college credits</a:t>
            </a:r>
            <a:endParaRPr lang="en-US" sz="1000" dirty="0">
              <a:cs typeface="Calibri"/>
            </a:endParaRPr>
          </a:p>
          <a:p>
            <a:pPr marL="171450" lvl="0" indent="-171450">
              <a:buFont typeface="Arial" panose="020B0604020202020204" pitchFamily="34" charset="0"/>
              <a:buChar char="•"/>
            </a:pPr>
            <a:r>
              <a:rPr lang="en-US" sz="1000" dirty="0"/>
              <a:t>Potential job and median income</a:t>
            </a:r>
            <a:endParaRPr lang="en-US" sz="1000" dirty="0">
              <a:cs typeface="Calibri"/>
            </a:endParaRPr>
          </a:p>
          <a:p>
            <a:pPr marL="171450" indent="-171450">
              <a:buFont typeface="Arial" panose="020B0604020202020204" pitchFamily="34" charset="0"/>
              <a:buChar char="•"/>
            </a:pPr>
            <a:r>
              <a:rPr lang="en-US" sz="1000" dirty="0"/>
              <a:t>Aligned industry certification(s) </a:t>
            </a:r>
            <a:endParaRPr lang="en-US" altLang="ko-KR" sz="1000" dirty="0">
              <a:latin typeface="Calibri" panose="020F0502020204030204" pitchFamily="34" charset="0"/>
              <a:cs typeface="Calibri" panose="020F0502020204030204" pitchFamily="34" charset="0"/>
            </a:endParaRPr>
          </a:p>
          <a:p>
            <a:endParaRPr lang="en-US" sz="1000" i="1" dirty="0"/>
          </a:p>
          <a:p>
            <a:endParaRPr lang="en-US" sz="1000" i="1" dirty="0"/>
          </a:p>
          <a:p>
            <a:endParaRPr lang="en-US" sz="1000" i="1" dirty="0"/>
          </a:p>
          <a:p>
            <a:endParaRPr lang="en-US" altLang="ko-KR" sz="1000" dirty="0">
              <a:latin typeface="Calibri" panose="020F0502020204030204" pitchFamily="34" charset="0"/>
              <a:cs typeface="Calibri" panose="020F0502020204030204" pitchFamily="34" charset="0"/>
            </a:endParaRPr>
          </a:p>
        </p:txBody>
      </p:sp>
      <p:sp>
        <p:nvSpPr>
          <p:cNvPr id="254" name="Chevron 2">
            <a:extLst>
              <a:ext uri="{FF2B5EF4-FFF2-40B4-BE49-F238E27FC236}">
                <a16:creationId xmlns:a16="http://schemas.microsoft.com/office/drawing/2014/main" id="{0B0A85EF-B255-467F-A98D-3FD724EEB0B5}"/>
              </a:ext>
            </a:extLst>
          </p:cNvPr>
          <p:cNvSpPr/>
          <p:nvPr/>
        </p:nvSpPr>
        <p:spPr>
          <a:xfrm>
            <a:off x="102870" y="1438001"/>
            <a:ext cx="2730832" cy="619497"/>
          </a:xfrm>
          <a:prstGeom prst="chevr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59" name="TextBox 258">
            <a:extLst>
              <a:ext uri="{FF2B5EF4-FFF2-40B4-BE49-F238E27FC236}">
                <a16:creationId xmlns:a16="http://schemas.microsoft.com/office/drawing/2014/main" id="{848A912F-643E-4B01-B9C0-ECC54CEE749D}"/>
              </a:ext>
            </a:extLst>
          </p:cNvPr>
          <p:cNvSpPr txBox="1"/>
          <p:nvPr/>
        </p:nvSpPr>
        <p:spPr>
          <a:xfrm>
            <a:off x="554022" y="1590184"/>
            <a:ext cx="1705513"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Previous Credit</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30" name="Chevron 2">
            <a:extLst>
              <a:ext uri="{FF2B5EF4-FFF2-40B4-BE49-F238E27FC236}">
                <a16:creationId xmlns:a16="http://schemas.microsoft.com/office/drawing/2014/main" id="{EAC1072A-A217-41F9-AFA0-D2164CAE6135}"/>
              </a:ext>
            </a:extLst>
          </p:cNvPr>
          <p:cNvSpPr/>
          <p:nvPr/>
        </p:nvSpPr>
        <p:spPr>
          <a:xfrm>
            <a:off x="2576827" y="1438001"/>
            <a:ext cx="2617570" cy="619497"/>
          </a:xfrm>
          <a:prstGeom prst="chevron">
            <a:avLst/>
          </a:prstGeom>
          <a:solidFill>
            <a:srgbClr val="ED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1" name="Chevron 3">
            <a:extLst>
              <a:ext uri="{FF2B5EF4-FFF2-40B4-BE49-F238E27FC236}">
                <a16:creationId xmlns:a16="http://schemas.microsoft.com/office/drawing/2014/main" id="{D8CF4599-8504-4123-944A-B654B0D052EC}"/>
              </a:ext>
            </a:extLst>
          </p:cNvPr>
          <p:cNvSpPr/>
          <p:nvPr/>
        </p:nvSpPr>
        <p:spPr>
          <a:xfrm>
            <a:off x="7237011" y="1438001"/>
            <a:ext cx="2629477" cy="619497"/>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2" name="Chevron 4">
            <a:extLst>
              <a:ext uri="{FF2B5EF4-FFF2-40B4-BE49-F238E27FC236}">
                <a16:creationId xmlns:a16="http://schemas.microsoft.com/office/drawing/2014/main" id="{6027727A-F2FB-4B11-B1A4-F13864D57E26}"/>
              </a:ext>
            </a:extLst>
          </p:cNvPr>
          <p:cNvSpPr/>
          <p:nvPr/>
        </p:nvSpPr>
        <p:spPr>
          <a:xfrm>
            <a:off x="9609842" y="1438001"/>
            <a:ext cx="2485478" cy="619497"/>
          </a:xfrm>
          <a:prstGeom prst="chevron">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3" name="Chevron 5">
            <a:extLst>
              <a:ext uri="{FF2B5EF4-FFF2-40B4-BE49-F238E27FC236}">
                <a16:creationId xmlns:a16="http://schemas.microsoft.com/office/drawing/2014/main" id="{BC49F1B6-1A30-4B43-8117-6CA5C885A4B8}"/>
              </a:ext>
            </a:extLst>
          </p:cNvPr>
          <p:cNvSpPr/>
          <p:nvPr/>
        </p:nvSpPr>
        <p:spPr>
          <a:xfrm>
            <a:off x="4928686" y="1438001"/>
            <a:ext cx="2577336" cy="619497"/>
          </a:xfrm>
          <a:prstGeom prst="chevron">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41" name="TextBox 240">
            <a:extLst>
              <a:ext uri="{FF2B5EF4-FFF2-40B4-BE49-F238E27FC236}">
                <a16:creationId xmlns:a16="http://schemas.microsoft.com/office/drawing/2014/main" id="{3E60B2A1-8A4D-426D-986E-9BF59C3A7373}"/>
              </a:ext>
            </a:extLst>
          </p:cNvPr>
          <p:cNvSpPr txBox="1"/>
          <p:nvPr/>
        </p:nvSpPr>
        <p:spPr>
          <a:xfrm>
            <a:off x="2751385" y="1569863"/>
            <a:ext cx="2035971"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Certificate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2" name="TextBox 241">
            <a:extLst>
              <a:ext uri="{FF2B5EF4-FFF2-40B4-BE49-F238E27FC236}">
                <a16:creationId xmlns:a16="http://schemas.microsoft.com/office/drawing/2014/main" id="{EFB1691D-87CD-454B-9789-2F6442638964}"/>
              </a:ext>
            </a:extLst>
          </p:cNvPr>
          <p:cNvSpPr txBox="1"/>
          <p:nvPr/>
        </p:nvSpPr>
        <p:spPr>
          <a:xfrm>
            <a:off x="5143500" y="1466213"/>
            <a:ext cx="2181225" cy="584775"/>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Additional Certificate or Diploma</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3" name="TextBox 242">
            <a:extLst>
              <a:ext uri="{FF2B5EF4-FFF2-40B4-BE49-F238E27FC236}">
                <a16:creationId xmlns:a16="http://schemas.microsoft.com/office/drawing/2014/main" id="{BBF7F061-EEE9-42A3-A208-2B92331F6179}"/>
              </a:ext>
            </a:extLst>
          </p:cNvPr>
          <p:cNvSpPr txBox="1"/>
          <p:nvPr/>
        </p:nvSpPr>
        <p:spPr>
          <a:xfrm>
            <a:off x="7705175" y="1569863"/>
            <a:ext cx="1705513" cy="338554"/>
          </a:xfrm>
          <a:prstGeom prst="rect">
            <a:avLst/>
          </a:prstGeom>
          <a:noFill/>
        </p:spPr>
        <p:txBody>
          <a:bodyPr wrap="square" rtlCol="0">
            <a:spAutoFit/>
          </a:bodyPr>
          <a:lstStyle/>
          <a:p>
            <a:pPr algn="ctr"/>
            <a:r>
              <a:rPr lang="en-US" altLang="ko-KR" sz="1600" b="1" dirty="0">
                <a:solidFill>
                  <a:srgbClr val="FFFFFF"/>
                </a:solidFill>
                <a:latin typeface="Calibri" panose="020F0502020204030204" pitchFamily="34" charset="0"/>
                <a:ea typeface="Malgun Gothic" panose="020B0503020000020004" pitchFamily="34" charset="-127"/>
                <a:cs typeface="Calibri" panose="020F0502020204030204" pitchFamily="34" charset="0"/>
              </a:rPr>
              <a:t>Associate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4" name="TextBox 243">
            <a:extLst>
              <a:ext uri="{FF2B5EF4-FFF2-40B4-BE49-F238E27FC236}">
                <a16:creationId xmlns:a16="http://schemas.microsoft.com/office/drawing/2014/main" id="{545207E7-545B-4F25-A02A-7D0486C3BAC3}"/>
              </a:ext>
            </a:extLst>
          </p:cNvPr>
          <p:cNvSpPr txBox="1"/>
          <p:nvPr/>
        </p:nvSpPr>
        <p:spPr>
          <a:xfrm>
            <a:off x="9925930" y="1582213"/>
            <a:ext cx="1911742"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Bachelors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F7F03577-9646-42A4-AB32-02194FE84500}"/>
              </a:ext>
            </a:extLst>
          </p:cNvPr>
          <p:cNvSpPr/>
          <p:nvPr/>
        </p:nvSpPr>
        <p:spPr>
          <a:xfrm>
            <a:off x="286659" y="4030903"/>
            <a:ext cx="2236592" cy="4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a:solidFill>
                  <a:schemeClr val="bg1"/>
                </a:solidFill>
                <a:latin typeface="Calibri" panose="020F0502020204030204" pitchFamily="34" charset="0"/>
                <a:cs typeface="Calibri" panose="020F0502020204030204" pitchFamily="34" charset="0"/>
              </a:rPr>
              <a:t>Career</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8AC54CFD-8FB3-4D3C-BB9C-AA2BB1BF6ED7}"/>
              </a:ext>
            </a:extLst>
          </p:cNvPr>
          <p:cNvSpPr txBox="1"/>
          <p:nvPr/>
        </p:nvSpPr>
        <p:spPr>
          <a:xfrm>
            <a:off x="287963" y="2140364"/>
            <a:ext cx="2144404" cy="1477328"/>
          </a:xfrm>
          <a:prstGeom prst="rect">
            <a:avLst/>
          </a:prstGeom>
          <a:noFill/>
        </p:spPr>
        <p:txBody>
          <a:bodyPr wrap="square" rtlCol="0">
            <a:spAutoFit/>
          </a:bodyPr>
          <a:lstStyle/>
          <a:p>
            <a:r>
              <a:rPr lang="en-US" sz="1000" dirty="0"/>
              <a:t>Use this space to provide information about the opportunities your institution provides for students to earn college credits while in high school, or to earn credit for prior learning such as previous college, work, and/or military experiences</a:t>
            </a:r>
            <a:r>
              <a:rPr lang="en-US" sz="800" i="1" dirty="0"/>
              <a:t>. </a:t>
            </a:r>
            <a:endParaRPr lang="en-US" altLang="ko-KR" sz="800" i="1" dirty="0">
              <a:latin typeface="Calibri" panose="020F0502020204030204" pitchFamily="34" charset="0"/>
              <a:ea typeface="맑은 고딕" panose="020B0503020000020004" pitchFamily="34" charset="-127"/>
              <a:cs typeface="Calibri" panose="020F0502020204030204" pitchFamily="34" charset="0"/>
            </a:endParaRPr>
          </a:p>
          <a:p>
            <a:endParaRPr lang="en-US" sz="800" dirty="0">
              <a:latin typeface="Calibri" panose="020F0502020204030204" pitchFamily="34" charset="0"/>
              <a:cs typeface="Calibri" panose="020F0502020204030204" pitchFamily="34" charset="0"/>
            </a:endParaRPr>
          </a:p>
          <a:p>
            <a:endParaRPr lang="en-US" altLang="ko-KR" sz="12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1202A9E-FBE9-44C1-8F49-D21CF8CE4677}"/>
              </a:ext>
            </a:extLst>
          </p:cNvPr>
          <p:cNvSpPr txBox="1"/>
          <p:nvPr/>
        </p:nvSpPr>
        <p:spPr>
          <a:xfrm>
            <a:off x="295275" y="4652963"/>
            <a:ext cx="2171700" cy="861774"/>
          </a:xfrm>
          <a:prstGeom prst="rect">
            <a:avLst/>
          </a:prstGeom>
          <a:noFill/>
        </p:spPr>
        <p:txBody>
          <a:bodyPr wrap="square" rtlCol="0">
            <a:spAutoFit/>
          </a:bodyPr>
          <a:lstStyle/>
          <a:p>
            <a:r>
              <a:rPr lang="en-US" sz="1000" dirty="0"/>
              <a:t>Provide details or links to external resources for further exploration on career opportunities in this pathway </a:t>
            </a:r>
            <a:endParaRPr lang="en-US" altLang="ko-KR" sz="1000" dirty="0">
              <a:latin typeface="Calibri" panose="020F0502020204030204" pitchFamily="34" charset="0"/>
              <a:cs typeface="Calibri" panose="020F0502020204030204" pitchFamily="34" charset="0"/>
            </a:endParaRPr>
          </a:p>
          <a:p>
            <a:endParaRPr lang="en-US" sz="1000" dirty="0"/>
          </a:p>
        </p:txBody>
      </p:sp>
      <p:sp>
        <p:nvSpPr>
          <p:cNvPr id="6" name="TextBox 5">
            <a:extLst>
              <a:ext uri="{FF2B5EF4-FFF2-40B4-BE49-F238E27FC236}">
                <a16:creationId xmlns:a16="http://schemas.microsoft.com/office/drawing/2014/main" id="{183E4966-C4A5-4689-8CD5-2C93630D67AF}"/>
              </a:ext>
            </a:extLst>
          </p:cNvPr>
          <p:cNvSpPr txBox="1"/>
          <p:nvPr/>
        </p:nvSpPr>
        <p:spPr>
          <a:xfrm>
            <a:off x="4995637" y="2143122"/>
            <a:ext cx="2099271" cy="1785104"/>
          </a:xfrm>
          <a:prstGeom prst="rect">
            <a:avLst/>
          </a:prstGeom>
          <a:noFill/>
        </p:spPr>
        <p:txBody>
          <a:bodyPr wrap="square" rtlCol="0">
            <a:spAutoFit/>
          </a:bodyPr>
          <a:lstStyle/>
          <a:p>
            <a:r>
              <a:rPr lang="en-US" sz="1000" dirty="0"/>
              <a:t>Use this space to identify additional certificates and/or a diploma that stacks toward the degree.</a:t>
            </a:r>
          </a:p>
          <a:p>
            <a:endParaRPr lang="en-US" sz="1000" dirty="0"/>
          </a:p>
          <a:p>
            <a:r>
              <a:rPr lang="en-US" sz="1000" b="1" i="1" dirty="0"/>
              <a:t>For each, list:</a:t>
            </a:r>
            <a:endParaRPr lang="en-US" sz="1000" b="1" dirty="0"/>
          </a:p>
          <a:p>
            <a:pPr marL="171450" lvl="0" indent="-171450">
              <a:buFont typeface="Arial" panose="020B0604020202020204" pitchFamily="34" charset="0"/>
              <a:buChar char="•"/>
            </a:pPr>
            <a:r>
              <a:rPr lang="en-US" sz="1000" dirty="0"/>
              <a:t>Name of certificate/diploma</a:t>
            </a:r>
            <a:endParaRPr lang="en-US" sz="1000" dirty="0">
              <a:cs typeface="Calibri"/>
            </a:endParaRPr>
          </a:p>
          <a:p>
            <a:pPr marL="171450" lvl="0" indent="-171450">
              <a:buFont typeface="Arial" panose="020B0604020202020204" pitchFamily="34" charset="0"/>
              <a:buChar char="•"/>
            </a:pPr>
            <a:r>
              <a:rPr lang="en-US" sz="1000" dirty="0"/>
              <a:t># of college credits</a:t>
            </a:r>
            <a:endParaRPr lang="en-US" sz="1000" dirty="0">
              <a:cs typeface="Calibri"/>
            </a:endParaRPr>
          </a:p>
          <a:p>
            <a:pPr marL="171450" lvl="0" indent="-171450">
              <a:buFont typeface="Arial" panose="020B0604020202020204" pitchFamily="34" charset="0"/>
              <a:buChar char="•"/>
            </a:pPr>
            <a:r>
              <a:rPr lang="en-US" sz="1000" dirty="0"/>
              <a:t>Potential job and median income</a:t>
            </a:r>
            <a:endParaRPr lang="en-US" sz="1000" dirty="0">
              <a:cs typeface="Calibri"/>
            </a:endParaRPr>
          </a:p>
          <a:p>
            <a:pPr marL="171450" indent="-171450">
              <a:buFont typeface="Arial" panose="020B0604020202020204" pitchFamily="34" charset="0"/>
              <a:buChar char="•"/>
            </a:pPr>
            <a:r>
              <a:rPr lang="en-US" sz="1000" dirty="0"/>
              <a:t>Aligned industry certification(s) </a:t>
            </a:r>
            <a:endParaRPr lang="en-US" altLang="ko-KR" sz="1000" dirty="0">
              <a:latin typeface="Calibri" panose="020F0502020204030204" pitchFamily="34" charset="0"/>
              <a:ea typeface="맑은 고딕" panose="020B0503020000020004" pitchFamily="34" charset="-127"/>
              <a:cs typeface="Calibri" panose="020F0502020204030204" pitchFamily="34" charset="0"/>
            </a:endParaRPr>
          </a:p>
          <a:p>
            <a:endParaRPr lang="en-US" sz="1000" dirty="0">
              <a:latin typeface="Calibri" panose="020F0502020204030204" pitchFamily="34" charset="0"/>
              <a:cs typeface="Calibri" panose="020F0502020204030204" pitchFamily="34" charset="0"/>
            </a:endParaRPr>
          </a:p>
          <a:p>
            <a:endParaRPr lang="en-US" sz="1000" dirty="0"/>
          </a:p>
        </p:txBody>
      </p:sp>
      <p:sp>
        <p:nvSpPr>
          <p:cNvPr id="7" name="TextBox 6">
            <a:extLst>
              <a:ext uri="{FF2B5EF4-FFF2-40B4-BE49-F238E27FC236}">
                <a16:creationId xmlns:a16="http://schemas.microsoft.com/office/drawing/2014/main" id="{F2DB723C-32B5-4F1B-8669-A12B03E0A99F}"/>
              </a:ext>
            </a:extLst>
          </p:cNvPr>
          <p:cNvSpPr txBox="1"/>
          <p:nvPr/>
        </p:nvSpPr>
        <p:spPr>
          <a:xfrm>
            <a:off x="7315200" y="2143123"/>
            <a:ext cx="2171700" cy="1631216"/>
          </a:xfrm>
          <a:prstGeom prst="rect">
            <a:avLst/>
          </a:prstGeom>
          <a:noFill/>
        </p:spPr>
        <p:txBody>
          <a:bodyPr wrap="square" rtlCol="0">
            <a:spAutoFit/>
          </a:bodyPr>
          <a:lstStyle/>
          <a:p>
            <a:r>
              <a:rPr lang="en-US" sz="1000" dirty="0"/>
              <a:t>Use this space to describe the remaining credits in the pathway sequence needed to earn an AS or AAS degree. </a:t>
            </a:r>
          </a:p>
          <a:p>
            <a:endParaRPr lang="en-US" sz="1000" dirty="0"/>
          </a:p>
          <a:p>
            <a:r>
              <a:rPr lang="en-US" sz="1000" b="1" i="1" dirty="0"/>
              <a:t>For the degree, list:</a:t>
            </a:r>
            <a:endParaRPr lang="en-US" sz="1000" b="1" dirty="0"/>
          </a:p>
          <a:p>
            <a:pPr marL="171450" lvl="0" indent="-171450">
              <a:buFont typeface="Arial" panose="020B0604020202020204" pitchFamily="34" charset="0"/>
              <a:buChar char="•"/>
            </a:pPr>
            <a:r>
              <a:rPr lang="en-US" sz="1000" dirty="0"/>
              <a:t># of college credits</a:t>
            </a:r>
          </a:p>
          <a:p>
            <a:pPr marL="171450" lvl="0" indent="-171450">
              <a:buFont typeface="Arial" panose="020B0604020202020204" pitchFamily="34" charset="0"/>
              <a:buChar char="•"/>
            </a:pPr>
            <a:r>
              <a:rPr lang="en-US" sz="1000" dirty="0"/>
              <a:t>Potential job and median income</a:t>
            </a:r>
          </a:p>
          <a:p>
            <a:pPr marL="171450" indent="-171450">
              <a:buFont typeface="Arial" panose="020B0604020202020204" pitchFamily="34" charset="0"/>
              <a:buChar char="•"/>
            </a:pPr>
            <a:r>
              <a:rPr lang="en-US" sz="1000" dirty="0"/>
              <a:t>Aligned industry certification(s)</a:t>
            </a:r>
          </a:p>
        </p:txBody>
      </p:sp>
      <p:sp>
        <p:nvSpPr>
          <p:cNvPr id="8" name="TextBox 7">
            <a:extLst>
              <a:ext uri="{FF2B5EF4-FFF2-40B4-BE49-F238E27FC236}">
                <a16:creationId xmlns:a16="http://schemas.microsoft.com/office/drawing/2014/main" id="{75593447-E36F-4C4B-AD96-4D0C38930948}"/>
              </a:ext>
            </a:extLst>
          </p:cNvPr>
          <p:cNvSpPr txBox="1"/>
          <p:nvPr/>
        </p:nvSpPr>
        <p:spPr>
          <a:xfrm>
            <a:off x="9682163" y="2162175"/>
            <a:ext cx="2062162" cy="1169551"/>
          </a:xfrm>
          <a:prstGeom prst="rect">
            <a:avLst/>
          </a:prstGeom>
          <a:noFill/>
        </p:spPr>
        <p:txBody>
          <a:bodyPr wrap="square" rtlCol="0">
            <a:spAutoFit/>
          </a:bodyPr>
          <a:lstStyle/>
          <a:p>
            <a:r>
              <a:rPr lang="en-US" sz="1000" i="1" dirty="0">
                <a:ea typeface="+mn-lt"/>
                <a:cs typeface="+mn-lt"/>
              </a:rPr>
              <a:t>Example:</a:t>
            </a:r>
          </a:p>
          <a:p>
            <a:endParaRPr lang="en-US" sz="1000" dirty="0">
              <a:ea typeface="+mn-lt"/>
              <a:cs typeface="+mn-lt"/>
            </a:endParaRPr>
          </a:p>
          <a:p>
            <a:r>
              <a:rPr lang="en-US" sz="1000" dirty="0">
                <a:ea typeface="+mn-lt"/>
                <a:cs typeface="+mn-lt"/>
              </a:rPr>
              <a:t>Bachelors Degree in ________ at _________University  </a:t>
            </a:r>
            <a:br>
              <a:rPr lang="en-US" sz="1000" dirty="0">
                <a:ea typeface="+mn-lt"/>
                <a:cs typeface="+mn-lt"/>
              </a:rPr>
            </a:br>
            <a:endParaRPr lang="en-US" sz="1000" dirty="0"/>
          </a:p>
          <a:p>
            <a:endParaRPr lang="en-US" sz="1000" dirty="0">
              <a:latin typeface="Calibri" panose="020F0502020204030204" pitchFamily="34" charset="0"/>
              <a:cs typeface="Calibri" panose="020F0502020204030204" pitchFamily="34" charset="0"/>
            </a:endParaRPr>
          </a:p>
          <a:p>
            <a:endParaRPr lang="en-US" sz="1000" dirty="0"/>
          </a:p>
        </p:txBody>
      </p:sp>
      <p:pic>
        <p:nvPicPr>
          <p:cNvPr id="10" name="Picture 9" descr="A picture containing logo&#10;&#10;Description automatically generated">
            <a:extLst>
              <a:ext uri="{FF2B5EF4-FFF2-40B4-BE49-F238E27FC236}">
                <a16:creationId xmlns:a16="http://schemas.microsoft.com/office/drawing/2014/main" id="{EFC89408-6880-C9CC-523D-F7FA13E038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6560" y="6385085"/>
            <a:ext cx="680110" cy="183270"/>
          </a:xfrm>
          <a:prstGeom prst="rect">
            <a:avLst/>
          </a:prstGeom>
        </p:spPr>
      </p:pic>
    </p:spTree>
    <p:extLst>
      <p:ext uri="{BB962C8B-B14F-4D97-AF65-F5344CB8AC3E}">
        <p14:creationId xmlns:p14="http://schemas.microsoft.com/office/powerpoint/2010/main" val="106259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96298A50-F305-42C8-8CBF-22058809DDE1}"/>
              </a:ext>
            </a:extLst>
          </p:cNvPr>
          <p:cNvSpPr/>
          <p:nvPr/>
        </p:nvSpPr>
        <p:spPr>
          <a:xfrm>
            <a:off x="4960240" y="1792910"/>
            <a:ext cx="2224313" cy="4525168"/>
          </a:xfrm>
          <a:prstGeom prst="roundRect">
            <a:avLst>
              <a:gd name="adj" fmla="val 10715"/>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55" name="Rounded Rectangle 7">
            <a:extLst>
              <a:ext uri="{FF2B5EF4-FFF2-40B4-BE49-F238E27FC236}">
                <a16:creationId xmlns:a16="http://schemas.microsoft.com/office/drawing/2014/main" id="{775EC7B2-04AA-4705-83ED-CA346545D3F8}"/>
              </a:ext>
            </a:extLst>
          </p:cNvPr>
          <p:cNvSpPr/>
          <p:nvPr/>
        </p:nvSpPr>
        <p:spPr>
          <a:xfrm>
            <a:off x="277928" y="1816587"/>
            <a:ext cx="2264374" cy="4536599"/>
          </a:xfrm>
          <a:prstGeom prst="roundRect">
            <a:avLst>
              <a:gd name="adj" fmla="val 10715"/>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Title 3"/>
          <p:cNvSpPr>
            <a:spLocks noGrp="1"/>
          </p:cNvSpPr>
          <p:nvPr>
            <p:ph type="title"/>
          </p:nvPr>
        </p:nvSpPr>
        <p:spPr>
          <a:xfrm>
            <a:off x="232982" y="191736"/>
            <a:ext cx="7071338" cy="775778"/>
          </a:xfrm>
          <a:noFill/>
        </p:spPr>
        <p:txBody>
          <a:bodyPr>
            <a:normAutofit/>
          </a:bodyPr>
          <a:lstStyle/>
          <a:p>
            <a:pPr algn="l"/>
            <a:r>
              <a:rPr lang="en-US" sz="2400" dirty="0">
                <a:solidFill>
                  <a:schemeClr val="tx1"/>
                </a:solidFill>
                <a:latin typeface="Calibri" panose="020F0502020204030204" pitchFamily="34" charset="0"/>
                <a:cs typeface="Calibri" panose="020F0502020204030204" pitchFamily="34" charset="0"/>
              </a:rPr>
              <a:t>Name of Career Pathway</a:t>
            </a:r>
          </a:p>
        </p:txBody>
      </p:sp>
      <p:sp>
        <p:nvSpPr>
          <p:cNvPr id="53" name="Text Placeholder 52"/>
          <p:cNvSpPr>
            <a:spLocks noGrp="1"/>
          </p:cNvSpPr>
          <p:nvPr>
            <p:ph type="body" sz="quarter" idx="41"/>
          </p:nvPr>
        </p:nvSpPr>
        <p:spPr>
          <a:xfrm>
            <a:off x="393220" y="768179"/>
            <a:ext cx="6911100" cy="419379"/>
          </a:xfrm>
        </p:spPr>
        <p:txBody>
          <a:bodyPr/>
          <a:lstStyle/>
          <a:p>
            <a:pPr algn="l"/>
            <a:r>
              <a:rPr lang="en-US" sz="1800" dirty="0">
                <a:solidFill>
                  <a:schemeClr val="tx1"/>
                </a:solidFill>
                <a:latin typeface="Calibri" panose="020F0502020204030204" pitchFamily="34" charset="0"/>
                <a:cs typeface="Calibri" panose="020F0502020204030204" pitchFamily="34" charset="0"/>
              </a:rPr>
              <a:t>&lt;Program Hyperlink&gt;</a:t>
            </a:r>
          </a:p>
        </p:txBody>
      </p:sp>
      <p:sp>
        <p:nvSpPr>
          <p:cNvPr id="234" name="Rounded Rectangle 6">
            <a:extLst>
              <a:ext uri="{FF2B5EF4-FFF2-40B4-BE49-F238E27FC236}">
                <a16:creationId xmlns:a16="http://schemas.microsoft.com/office/drawing/2014/main" id="{D38D2C67-485F-43F1-80CF-000620F5469F}"/>
              </a:ext>
            </a:extLst>
          </p:cNvPr>
          <p:cNvSpPr/>
          <p:nvPr/>
        </p:nvSpPr>
        <p:spPr>
          <a:xfrm>
            <a:off x="9649771" y="1816587"/>
            <a:ext cx="2145019" cy="4525167"/>
          </a:xfrm>
          <a:prstGeom prst="roundRect">
            <a:avLst>
              <a:gd name="adj" fmla="val 10715"/>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5" name="Rounded Rectangle 7">
            <a:extLst>
              <a:ext uri="{FF2B5EF4-FFF2-40B4-BE49-F238E27FC236}">
                <a16:creationId xmlns:a16="http://schemas.microsoft.com/office/drawing/2014/main" id="{809556D8-C6A4-433B-95A9-A683E4A46B48}"/>
              </a:ext>
            </a:extLst>
          </p:cNvPr>
          <p:cNvSpPr/>
          <p:nvPr/>
        </p:nvSpPr>
        <p:spPr>
          <a:xfrm>
            <a:off x="2641601" y="1816588"/>
            <a:ext cx="2244344" cy="4536598"/>
          </a:xfrm>
          <a:prstGeom prst="roundRect">
            <a:avLst>
              <a:gd name="adj" fmla="val 10715"/>
            </a:avLst>
          </a:prstGeom>
          <a:solidFill>
            <a:schemeClr val="bg1"/>
          </a:solidFill>
          <a:ln w="38100">
            <a:solidFill>
              <a:srgbClr val="ED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6" name="Rounded Rectangle 8">
            <a:extLst>
              <a:ext uri="{FF2B5EF4-FFF2-40B4-BE49-F238E27FC236}">
                <a16:creationId xmlns:a16="http://schemas.microsoft.com/office/drawing/2014/main" id="{47A54AF0-F533-427F-9D59-6B65608E0A27}"/>
              </a:ext>
            </a:extLst>
          </p:cNvPr>
          <p:cNvSpPr/>
          <p:nvPr/>
        </p:nvSpPr>
        <p:spPr>
          <a:xfrm>
            <a:off x="7284720" y="1816588"/>
            <a:ext cx="2265680" cy="4525168"/>
          </a:xfrm>
          <a:prstGeom prst="roundRect">
            <a:avLst>
              <a:gd name="adj" fmla="val 10715"/>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a16="http://schemas.microsoft.com/office/drawing/2014/main" id="{11AC8663-A275-4DD6-91F2-317DE04E6FAC}"/>
              </a:ext>
            </a:extLst>
          </p:cNvPr>
          <p:cNvSpPr/>
          <p:nvPr/>
        </p:nvSpPr>
        <p:spPr>
          <a:xfrm>
            <a:off x="102870" y="1691387"/>
            <a:ext cx="11981161" cy="338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Chevron 2">
            <a:extLst>
              <a:ext uri="{FF2B5EF4-FFF2-40B4-BE49-F238E27FC236}">
                <a16:creationId xmlns:a16="http://schemas.microsoft.com/office/drawing/2014/main" id="{0B0A85EF-B255-467F-A98D-3FD724EEB0B5}"/>
              </a:ext>
            </a:extLst>
          </p:cNvPr>
          <p:cNvSpPr/>
          <p:nvPr/>
        </p:nvSpPr>
        <p:spPr>
          <a:xfrm>
            <a:off x="102870" y="1438001"/>
            <a:ext cx="2730832" cy="619497"/>
          </a:xfrm>
          <a:prstGeom prst="chevr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59" name="TextBox 258">
            <a:extLst>
              <a:ext uri="{FF2B5EF4-FFF2-40B4-BE49-F238E27FC236}">
                <a16:creationId xmlns:a16="http://schemas.microsoft.com/office/drawing/2014/main" id="{848A912F-643E-4B01-B9C0-ECC54CEE749D}"/>
              </a:ext>
            </a:extLst>
          </p:cNvPr>
          <p:cNvSpPr txBox="1"/>
          <p:nvPr/>
        </p:nvSpPr>
        <p:spPr>
          <a:xfrm>
            <a:off x="554022" y="1590184"/>
            <a:ext cx="1705513"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Previous Credit</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30" name="Chevron 2">
            <a:extLst>
              <a:ext uri="{FF2B5EF4-FFF2-40B4-BE49-F238E27FC236}">
                <a16:creationId xmlns:a16="http://schemas.microsoft.com/office/drawing/2014/main" id="{EAC1072A-A217-41F9-AFA0-D2164CAE6135}"/>
              </a:ext>
            </a:extLst>
          </p:cNvPr>
          <p:cNvSpPr/>
          <p:nvPr/>
        </p:nvSpPr>
        <p:spPr>
          <a:xfrm>
            <a:off x="2576827" y="1438001"/>
            <a:ext cx="2617570" cy="619497"/>
          </a:xfrm>
          <a:prstGeom prst="chevron">
            <a:avLst/>
          </a:prstGeom>
          <a:solidFill>
            <a:srgbClr val="ED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1" name="Chevron 3">
            <a:extLst>
              <a:ext uri="{FF2B5EF4-FFF2-40B4-BE49-F238E27FC236}">
                <a16:creationId xmlns:a16="http://schemas.microsoft.com/office/drawing/2014/main" id="{D8CF4599-8504-4123-944A-B654B0D052EC}"/>
              </a:ext>
            </a:extLst>
          </p:cNvPr>
          <p:cNvSpPr/>
          <p:nvPr/>
        </p:nvSpPr>
        <p:spPr>
          <a:xfrm>
            <a:off x="7237011" y="1438001"/>
            <a:ext cx="2629477" cy="619497"/>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2" name="Chevron 4">
            <a:extLst>
              <a:ext uri="{FF2B5EF4-FFF2-40B4-BE49-F238E27FC236}">
                <a16:creationId xmlns:a16="http://schemas.microsoft.com/office/drawing/2014/main" id="{6027727A-F2FB-4B11-B1A4-F13864D57E26}"/>
              </a:ext>
            </a:extLst>
          </p:cNvPr>
          <p:cNvSpPr/>
          <p:nvPr/>
        </p:nvSpPr>
        <p:spPr>
          <a:xfrm>
            <a:off x="9609842" y="1438001"/>
            <a:ext cx="2485478" cy="619497"/>
          </a:xfrm>
          <a:prstGeom prst="chevron">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3" name="Chevron 5">
            <a:extLst>
              <a:ext uri="{FF2B5EF4-FFF2-40B4-BE49-F238E27FC236}">
                <a16:creationId xmlns:a16="http://schemas.microsoft.com/office/drawing/2014/main" id="{BC49F1B6-1A30-4B43-8117-6CA5C885A4B8}"/>
              </a:ext>
            </a:extLst>
          </p:cNvPr>
          <p:cNvSpPr/>
          <p:nvPr/>
        </p:nvSpPr>
        <p:spPr>
          <a:xfrm>
            <a:off x="4928686" y="1438001"/>
            <a:ext cx="2577336" cy="619497"/>
          </a:xfrm>
          <a:prstGeom prst="chevron">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41" name="TextBox 240">
            <a:extLst>
              <a:ext uri="{FF2B5EF4-FFF2-40B4-BE49-F238E27FC236}">
                <a16:creationId xmlns:a16="http://schemas.microsoft.com/office/drawing/2014/main" id="{3E60B2A1-8A4D-426D-986E-9BF59C3A7373}"/>
              </a:ext>
            </a:extLst>
          </p:cNvPr>
          <p:cNvSpPr txBox="1"/>
          <p:nvPr/>
        </p:nvSpPr>
        <p:spPr>
          <a:xfrm>
            <a:off x="2751385" y="1569863"/>
            <a:ext cx="2035971"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Certificate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2" name="TextBox 241">
            <a:extLst>
              <a:ext uri="{FF2B5EF4-FFF2-40B4-BE49-F238E27FC236}">
                <a16:creationId xmlns:a16="http://schemas.microsoft.com/office/drawing/2014/main" id="{EFB1691D-87CD-454B-9789-2F6442638964}"/>
              </a:ext>
            </a:extLst>
          </p:cNvPr>
          <p:cNvSpPr txBox="1"/>
          <p:nvPr/>
        </p:nvSpPr>
        <p:spPr>
          <a:xfrm>
            <a:off x="5143500" y="1466213"/>
            <a:ext cx="2181225" cy="584775"/>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Additional Certificate or Diploma</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3" name="TextBox 242">
            <a:extLst>
              <a:ext uri="{FF2B5EF4-FFF2-40B4-BE49-F238E27FC236}">
                <a16:creationId xmlns:a16="http://schemas.microsoft.com/office/drawing/2014/main" id="{BBF7F061-EEE9-42A3-A208-2B92331F6179}"/>
              </a:ext>
            </a:extLst>
          </p:cNvPr>
          <p:cNvSpPr txBox="1"/>
          <p:nvPr/>
        </p:nvSpPr>
        <p:spPr>
          <a:xfrm>
            <a:off x="7705175" y="1569863"/>
            <a:ext cx="1705513" cy="338554"/>
          </a:xfrm>
          <a:prstGeom prst="rect">
            <a:avLst/>
          </a:prstGeom>
          <a:noFill/>
        </p:spPr>
        <p:txBody>
          <a:bodyPr wrap="square" rtlCol="0">
            <a:spAutoFit/>
          </a:bodyPr>
          <a:lstStyle/>
          <a:p>
            <a:pPr algn="ctr"/>
            <a:r>
              <a:rPr lang="en-US" altLang="ko-KR" sz="1600" b="1" dirty="0">
                <a:solidFill>
                  <a:srgbClr val="FFFFFF"/>
                </a:solidFill>
                <a:latin typeface="Calibri" panose="020F0502020204030204" pitchFamily="34" charset="0"/>
                <a:ea typeface="Malgun Gothic" panose="020B0503020000020004" pitchFamily="34" charset="-127"/>
                <a:cs typeface="Calibri" panose="020F0502020204030204" pitchFamily="34" charset="0"/>
              </a:rPr>
              <a:t>Associate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4" name="TextBox 243">
            <a:extLst>
              <a:ext uri="{FF2B5EF4-FFF2-40B4-BE49-F238E27FC236}">
                <a16:creationId xmlns:a16="http://schemas.microsoft.com/office/drawing/2014/main" id="{545207E7-545B-4F25-A02A-7D0486C3BAC3}"/>
              </a:ext>
            </a:extLst>
          </p:cNvPr>
          <p:cNvSpPr txBox="1"/>
          <p:nvPr/>
        </p:nvSpPr>
        <p:spPr>
          <a:xfrm>
            <a:off x="9925930" y="1582213"/>
            <a:ext cx="1911742"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Bachelors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F7F03577-9646-42A4-AB32-02194FE84500}"/>
              </a:ext>
            </a:extLst>
          </p:cNvPr>
          <p:cNvSpPr/>
          <p:nvPr/>
        </p:nvSpPr>
        <p:spPr>
          <a:xfrm>
            <a:off x="286659" y="4030903"/>
            <a:ext cx="2236592" cy="4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a:solidFill>
                  <a:schemeClr val="bg1"/>
                </a:solidFill>
                <a:latin typeface="Calibri" panose="020F0502020204030204" pitchFamily="34" charset="0"/>
                <a:cs typeface="Calibri" panose="020F0502020204030204" pitchFamily="34" charset="0"/>
              </a:rPr>
              <a:t>Career</a:t>
            </a:r>
            <a:endParaRPr lang="ko-KR" altLang="en-US" sz="1600" b="1" dirty="0">
              <a:solidFill>
                <a:schemeClr val="bg1"/>
              </a:solidFill>
              <a:latin typeface="Calibri" panose="020F0502020204030204" pitchFamily="34" charset="0"/>
              <a:cs typeface="Calibri" panose="020F050202020403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B9EBDDEE-6AE8-A531-3469-49A34F0D3C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6560" y="6385085"/>
            <a:ext cx="680110" cy="183270"/>
          </a:xfrm>
          <a:prstGeom prst="rect">
            <a:avLst/>
          </a:prstGeom>
        </p:spPr>
      </p:pic>
    </p:spTree>
    <p:extLst>
      <p:ext uri="{BB962C8B-B14F-4D97-AF65-F5344CB8AC3E}">
        <p14:creationId xmlns:p14="http://schemas.microsoft.com/office/powerpoint/2010/main" val="3034338321"/>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E642BBED20F14CBB3240867E98A296" ma:contentTypeVersion="2" ma:contentTypeDescription="Create a new document." ma:contentTypeScope="" ma:versionID="9cec08196eb6a6af3d868a8f3f5d1796">
  <xsd:schema xmlns:xsd="http://www.w3.org/2001/XMLSchema" xmlns:xs="http://www.w3.org/2001/XMLSchema" xmlns:p="http://schemas.microsoft.com/office/2006/metadata/properties" xmlns:ns2="3d69970c-6f62-4395-858c-fecb48fe51ec" targetNamespace="http://schemas.microsoft.com/office/2006/metadata/properties" ma:root="true" ma:fieldsID="447f97024a79543a01eab2f27fce9ed3" ns2:_="">
    <xsd:import namespace="3d69970c-6f62-4395-858c-fecb48fe51e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69970c-6f62-4395-858c-fecb48fe51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36954E-AB20-4761-A67C-2041F0972C26}">
  <ds:schemaRefs>
    <ds:schemaRef ds:uri="http://schemas.microsoft.com/sharepoint/v3/contenttype/forms"/>
  </ds:schemaRefs>
</ds:datastoreItem>
</file>

<file path=customXml/itemProps2.xml><?xml version="1.0" encoding="utf-8"?>
<ds:datastoreItem xmlns:ds="http://schemas.openxmlformats.org/officeDocument/2006/customXml" ds:itemID="{8ADF671F-8845-42EE-8860-69B8BD44C1EE}">
  <ds:schemaRefs>
    <ds:schemaRef ds:uri="http://www.w3.org/XML/1998/namespac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purl.org/dc/dcmitype/"/>
    <ds:schemaRef ds:uri="3d69970c-6f62-4395-858c-fecb48fe51ec"/>
    <ds:schemaRef ds:uri="http://purl.org/dc/terms/"/>
  </ds:schemaRefs>
</ds:datastoreItem>
</file>

<file path=customXml/itemProps3.xml><?xml version="1.0" encoding="utf-8"?>
<ds:datastoreItem xmlns:ds="http://schemas.openxmlformats.org/officeDocument/2006/customXml" ds:itemID="{424358D2-E012-471B-8762-C57B8C64C4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69970c-6f62-4395-858c-fecb48fe51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229</TotalTime>
  <Words>348</Words>
  <Application>Microsoft Office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Avenir Next LT Pro</vt:lpstr>
      <vt:lpstr>Calibri</vt:lpstr>
      <vt:lpstr>ColorBlockVTI</vt:lpstr>
      <vt:lpstr>Name of Career Pathway</vt:lpstr>
      <vt:lpstr>Name of Career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Hope Cotner</dc:creator>
  <cp:lastModifiedBy>Hope Cotner</cp:lastModifiedBy>
  <cp:revision>2</cp:revision>
  <cp:lastPrinted>2022-10-17T21:31:39Z</cp:lastPrinted>
  <dcterms:created xsi:type="dcterms:W3CDTF">2022-10-14T17:51:53Z</dcterms:created>
  <dcterms:modified xsi:type="dcterms:W3CDTF">2022-10-17T21:50:53Z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0x010100F3E642BBED20F14CBB3240867E98A296</vt:lpwstr>
  </property>
</Properties>
</file>